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478" r:id="rId2"/>
    <p:sldId id="499" r:id="rId3"/>
    <p:sldId id="519" r:id="rId4"/>
    <p:sldId id="521" r:id="rId5"/>
    <p:sldId id="501" r:id="rId6"/>
    <p:sldId id="520" r:id="rId7"/>
    <p:sldId id="522" r:id="rId8"/>
    <p:sldId id="523" r:id="rId9"/>
    <p:sldId id="524" r:id="rId10"/>
    <p:sldId id="565" r:id="rId11"/>
    <p:sldId id="525" r:id="rId12"/>
    <p:sldId id="500" r:id="rId13"/>
    <p:sldId id="502" r:id="rId14"/>
    <p:sldId id="509" r:id="rId15"/>
    <p:sldId id="503" r:id="rId16"/>
    <p:sldId id="504" r:id="rId17"/>
    <p:sldId id="505" r:id="rId18"/>
    <p:sldId id="506" r:id="rId19"/>
    <p:sldId id="507" r:id="rId20"/>
    <p:sldId id="508" r:id="rId21"/>
    <p:sldId id="514" r:id="rId22"/>
    <p:sldId id="515" r:id="rId23"/>
    <p:sldId id="516" r:id="rId24"/>
    <p:sldId id="517" r:id="rId25"/>
    <p:sldId id="567" r:id="rId26"/>
    <p:sldId id="566" r:id="rId27"/>
    <p:sldId id="488" r:id="rId28"/>
    <p:sldId id="378" r:id="rId29"/>
    <p:sldId id="379" r:id="rId30"/>
    <p:sldId id="423" r:id="rId31"/>
    <p:sldId id="400" r:id="rId32"/>
    <p:sldId id="390" r:id="rId33"/>
    <p:sldId id="391" r:id="rId34"/>
    <p:sldId id="392" r:id="rId35"/>
    <p:sldId id="427" r:id="rId36"/>
    <p:sldId id="429" r:id="rId37"/>
    <p:sldId id="428" r:id="rId38"/>
    <p:sldId id="430" r:id="rId39"/>
    <p:sldId id="431" r:id="rId40"/>
    <p:sldId id="432" r:id="rId41"/>
    <p:sldId id="43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3F8000"/>
    <a:srgbClr val="F1F1F1"/>
    <a:srgbClr val="5CF610"/>
    <a:srgbClr val="6A006C"/>
    <a:srgbClr val="7F1B7F"/>
    <a:srgbClr val="0432FF"/>
    <a:srgbClr val="7F7F7F"/>
    <a:srgbClr val="78A336"/>
    <a:srgbClr val="B9C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6" autoAdjust="0"/>
    <p:restoredTop sz="94574"/>
  </p:normalViewPr>
  <p:slideViewPr>
    <p:cSldViewPr snapToGrid="0" snapToObjects="1">
      <p:cViewPr varScale="1">
        <p:scale>
          <a:sx n="115" d="100"/>
          <a:sy n="115" d="100"/>
        </p:scale>
        <p:origin x="52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14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53C15-CD39-A344-8008-E11E54D7AB2A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6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3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0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20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if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emf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7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7" Type="http://schemas.openxmlformats.org/officeDocument/2006/relationships/image" Target="../media/image120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22.emf"/><Relationship Id="rId7" Type="http://schemas.openxmlformats.org/officeDocument/2006/relationships/image" Target="../media/image110.emf"/><Relationship Id="rId12" Type="http://schemas.openxmlformats.org/officeDocument/2006/relationships/image" Target="../media/image126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emf"/><Relationship Id="rId11" Type="http://schemas.openxmlformats.org/officeDocument/2006/relationships/image" Target="../media/image125.emf"/><Relationship Id="rId5" Type="http://schemas.openxmlformats.org/officeDocument/2006/relationships/image" Target="../media/image108.emf"/><Relationship Id="rId10" Type="http://schemas.openxmlformats.org/officeDocument/2006/relationships/image" Target="../media/image119.emf"/><Relationship Id="rId4" Type="http://schemas.openxmlformats.org/officeDocument/2006/relationships/image" Target="../media/image123.emf"/><Relationship Id="rId9" Type="http://schemas.openxmlformats.org/officeDocument/2006/relationships/image" Target="../media/image1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05.em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141.emf"/><Relationship Id="rId3" Type="http://schemas.openxmlformats.org/officeDocument/2006/relationships/image" Target="../media/image132.png"/><Relationship Id="rId7" Type="http://schemas.openxmlformats.org/officeDocument/2006/relationships/image" Target="../media/image104.emf"/><Relationship Id="rId12" Type="http://schemas.openxmlformats.org/officeDocument/2006/relationships/image" Target="../media/image140.e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emf"/><Relationship Id="rId11" Type="http://schemas.openxmlformats.org/officeDocument/2006/relationships/image" Target="../media/image139.emf"/><Relationship Id="rId5" Type="http://schemas.openxmlformats.org/officeDocument/2006/relationships/image" Target="../media/image134.emf"/><Relationship Id="rId15" Type="http://schemas.openxmlformats.org/officeDocument/2006/relationships/image" Target="../media/image143.emf"/><Relationship Id="rId10" Type="http://schemas.openxmlformats.org/officeDocument/2006/relationships/image" Target="../media/image138.emf"/><Relationship Id="rId4" Type="http://schemas.openxmlformats.org/officeDocument/2006/relationships/image" Target="../media/image136.png"/><Relationship Id="rId9" Type="http://schemas.openxmlformats.org/officeDocument/2006/relationships/image" Target="../media/image137.emf"/><Relationship Id="rId14" Type="http://schemas.openxmlformats.org/officeDocument/2006/relationships/image" Target="../media/image14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emf"/><Relationship Id="rId7" Type="http://schemas.openxmlformats.org/officeDocument/2006/relationships/image" Target="../media/image147.emf"/><Relationship Id="rId12" Type="http://schemas.openxmlformats.org/officeDocument/2006/relationships/image" Target="../media/image15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11" Type="http://schemas.openxmlformats.org/officeDocument/2006/relationships/image" Target="../media/image151.emf"/><Relationship Id="rId5" Type="http://schemas.openxmlformats.org/officeDocument/2006/relationships/image" Target="../media/image146.emf"/><Relationship Id="rId10" Type="http://schemas.openxmlformats.org/officeDocument/2006/relationships/image" Target="../media/image150.emf"/><Relationship Id="rId4" Type="http://schemas.openxmlformats.org/officeDocument/2006/relationships/image" Target="../media/image145.emf"/><Relationship Id="rId9" Type="http://schemas.openxmlformats.org/officeDocument/2006/relationships/image" Target="../media/image14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4.emf"/><Relationship Id="rId7" Type="http://schemas.openxmlformats.org/officeDocument/2006/relationships/image" Target="../media/image131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emf"/><Relationship Id="rId7" Type="http://schemas.openxmlformats.org/officeDocument/2006/relationships/image" Target="../media/image147.emf"/><Relationship Id="rId12" Type="http://schemas.openxmlformats.org/officeDocument/2006/relationships/image" Target="../media/image16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1.emf"/><Relationship Id="rId7" Type="http://schemas.openxmlformats.org/officeDocument/2006/relationships/image" Target="../media/image26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3.emf"/><Relationship Id="rId10" Type="http://schemas.openxmlformats.org/officeDocument/2006/relationships/image" Target="../media/image29.emf"/><Relationship Id="rId4" Type="http://schemas.openxmlformats.org/officeDocument/2006/relationships/image" Target="../media/image22.emf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0638"/>
            <a:ext cx="7772400" cy="2391396"/>
          </a:xfrm>
        </p:spPr>
        <p:txBody>
          <a:bodyPr>
            <a:normAutofit/>
          </a:bodyPr>
          <a:lstStyle/>
          <a:p>
            <a:r>
              <a:rPr lang="en-US" sz="3600" dirty="0"/>
              <a:t>Advanced Mixed Integer Programming Formulation Techniques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Nonlinear MIP Formulations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3452640"/>
            <a:ext cx="7928070" cy="31242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Joey </a:t>
            </a:r>
            <a:r>
              <a:rPr lang="en-US" dirty="0" err="1">
                <a:solidFill>
                  <a:schemeClr val="tx1"/>
                </a:solidFill>
              </a:rPr>
              <a:t>Huchette</a:t>
            </a:r>
            <a:r>
              <a:rPr lang="en-US" dirty="0">
                <a:solidFill>
                  <a:schemeClr val="tx1"/>
                </a:solidFill>
              </a:rPr>
              <a:t> and Juan </a:t>
            </a:r>
            <a:r>
              <a:rPr lang="en-US" sz="2800" dirty="0">
                <a:solidFill>
                  <a:schemeClr val="tx1"/>
                </a:solidFill>
              </a:rPr>
              <a:t>Pablo Vielma</a:t>
            </a:r>
          </a:p>
          <a:p>
            <a:pPr algn="l"/>
            <a:endParaRPr lang="en-US" sz="6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Massachusetts Institute of Technology</a:t>
            </a: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Spring School of the International Symposium on Combinatorial Optimization (ISCO 2018)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Marrakesh, Morocco, April, 2018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4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70541" cy="580821"/>
          </a:xfrm>
        </p:spPr>
        <p:txBody>
          <a:bodyPr/>
          <a:lstStyle/>
          <a:p>
            <a:r>
              <a:rPr lang="en-US" dirty="0"/>
              <a:t>Also Nonlinear Mixed </a:t>
            </a:r>
            <a:r>
              <a:rPr lang="en-US"/>
              <a:t>Integer Programming (MIP)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sz="2800" dirty="0"/>
              <a:t>Find minimum volume ellipsoid that contains 90% of data 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68" y="2762055"/>
            <a:ext cx="5040504" cy="329032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3839075">
            <a:off x="2957327" y="1759192"/>
            <a:ext cx="2292970" cy="516158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4CB-0587-7044-961B-1FC4BCD0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Volume Ellipsoid = SDP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B8823-2A3B-9A4A-9878-F164378E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4" y="1258537"/>
            <a:ext cx="3568390" cy="5154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91CD2-3419-D241-A54C-577397D1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748" y="1294468"/>
            <a:ext cx="3941654" cy="5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9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MIP B&amp;B Algorithms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51" y="3282918"/>
            <a:ext cx="2918499" cy="2909322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199" y="1158500"/>
            <a:ext cx="4886961" cy="4794470"/>
          </a:xfrm>
        </p:spPr>
        <p:txBody>
          <a:bodyPr/>
          <a:lstStyle/>
          <a:p>
            <a:r>
              <a:rPr lang="en-US" dirty="0"/>
              <a:t>NLP (QCP) Based B&amp;B </a:t>
            </a:r>
          </a:p>
          <a:p>
            <a:r>
              <a:rPr lang="en-US" dirty="0"/>
              <a:t>(Dynamic) LP Based B&amp;B </a:t>
            </a:r>
          </a:p>
          <a:p>
            <a:pPr lvl="1"/>
            <a:r>
              <a:rPr lang="en-US" dirty="0"/>
              <a:t>Few cuts = high speed.</a:t>
            </a:r>
          </a:p>
          <a:p>
            <a:pPr lvl="1"/>
            <a:r>
              <a:rPr lang="en-US" dirty="0"/>
              <a:t>Possible slow convergence.</a:t>
            </a:r>
          </a:p>
          <a:p>
            <a:r>
              <a:rPr lang="en-US" dirty="0"/>
              <a:t>Lifted LP B&amp;B </a:t>
            </a:r>
          </a:p>
          <a:p>
            <a:pPr lvl="1"/>
            <a:r>
              <a:rPr lang="en-US" dirty="0"/>
              <a:t>Extended or Lifted relaxation.</a:t>
            </a:r>
          </a:p>
          <a:p>
            <a:pPr lvl="1"/>
            <a:r>
              <a:rPr lang="en-US" dirty="0"/>
              <a:t>Static relaxation</a:t>
            </a:r>
          </a:p>
          <a:p>
            <a:pPr lvl="2"/>
            <a:r>
              <a:rPr lang="en-US" sz="2400" dirty="0"/>
              <a:t>Mimic NLP B&amp;B. </a:t>
            </a:r>
          </a:p>
          <a:p>
            <a:pPr lvl="1"/>
            <a:r>
              <a:rPr lang="en-US" dirty="0"/>
              <a:t>Dynamic relaxation</a:t>
            </a:r>
          </a:p>
          <a:p>
            <a:pPr lvl="2"/>
            <a:r>
              <a:rPr lang="en-US" sz="2400" dirty="0"/>
              <a:t>Standard LP B&amp;B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72" y="3126575"/>
            <a:ext cx="1256680" cy="33883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06" y="3896863"/>
            <a:ext cx="188694" cy="988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86" y="3896325"/>
            <a:ext cx="186147" cy="1861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51" y="633814"/>
            <a:ext cx="3250070" cy="22853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409" y="2727846"/>
            <a:ext cx="1885891" cy="2485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086" y="3544841"/>
            <a:ext cx="1905799" cy="21722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476" y="3282918"/>
            <a:ext cx="1224998" cy="12556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563" y="3667207"/>
            <a:ext cx="2668354" cy="5866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89" y="3489395"/>
            <a:ext cx="186147" cy="1861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/>
          <a:srcRect r="34994"/>
          <a:stretch/>
        </p:blipFill>
        <p:spPr>
          <a:xfrm>
            <a:off x="6370320" y="1131824"/>
            <a:ext cx="2241804" cy="1517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8656" y="3281680"/>
            <a:ext cx="2916964" cy="29077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11</a:t>
            </a:fld>
            <a:r>
              <a:rPr lang="en-US"/>
              <a:t> /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2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75 -2.59259E-6 L -0.07864 -0.00069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64 -0.00069 L -0.04514 0.0437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v/s NLP B&amp;B for CPLEX v11 for n = 20 and 30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573"/>
            <a:ext cx="8229600" cy="517426"/>
          </a:xfrm>
        </p:spPr>
        <p:txBody>
          <a:bodyPr>
            <a:normAutofit/>
          </a:bodyPr>
          <a:lstStyle/>
          <a:p>
            <a:r>
              <a:rPr lang="en-US" sz="2400" dirty="0"/>
              <a:t>Results from V., Ahmed and  </a:t>
            </a:r>
            <a:r>
              <a:rPr lang="en-US" sz="2400" dirty="0" err="1"/>
              <a:t>Nemhauser</a:t>
            </a:r>
            <a:r>
              <a:rPr lang="en-US" sz="2400" dirty="0"/>
              <a:t> </a:t>
            </a:r>
            <a:r>
              <a:rPr lang="fr-FR" sz="2400" dirty="0"/>
              <a:t>20</a:t>
            </a:r>
            <a:r>
              <a:rPr lang="en-US" sz="2400" dirty="0"/>
              <a:t>08.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140" t="15459" r="7693" b="4992"/>
          <a:stretch/>
        </p:blipFill>
        <p:spPr>
          <a:xfrm>
            <a:off x="1224280" y="1551349"/>
            <a:ext cx="6720840" cy="47093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0481" y="6352143"/>
            <a:ext cx="239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Average Solve Times [s]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12</a:t>
            </a:fld>
            <a:r>
              <a:rPr lang="en-US"/>
              <a:t> / 25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115256" y="5883978"/>
            <a:ext cx="129234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/>
              <a:t>    NLP    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591627" y="5890478"/>
            <a:ext cx="113140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     LP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60750" y="5890478"/>
            <a:ext cx="125239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/>
              <a:t>Lifted 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89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Lifted LP for Separable Problems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 from </a:t>
            </a:r>
            <a:r>
              <a:rPr lang="en-US" dirty="0" err="1"/>
              <a:t>Hijazi</a:t>
            </a:r>
            <a:r>
              <a:rPr lang="en-US" dirty="0"/>
              <a:t> et al. ‘14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1" y="2479040"/>
            <a:ext cx="3271308" cy="3070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5735875"/>
            <a:ext cx="4099560" cy="70302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981960"/>
            <a:ext cx="4805680" cy="285486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984500"/>
            <a:ext cx="3637280" cy="2106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84" y="2092960"/>
            <a:ext cx="3515096" cy="37592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3384330"/>
            <a:ext cx="4688840" cy="214144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947939"/>
            <a:ext cx="4988560" cy="80081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Extended Formulations for MIQCP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13</a:t>
            </a:fld>
            <a:r>
              <a:rPr lang="en-US"/>
              <a:t> /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5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Lifted or Extended Approximations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14</a:t>
            </a:fld>
            <a:r>
              <a:rPr lang="en-US"/>
              <a:t> / 37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06574"/>
            <a:ext cx="5656521" cy="4794470"/>
          </a:xfrm>
        </p:spPr>
        <p:txBody>
          <a:bodyPr/>
          <a:lstStyle/>
          <a:p>
            <a:r>
              <a:rPr lang="en-US" dirty="0"/>
              <a:t>Projection = multiply constraints.</a:t>
            </a:r>
          </a:p>
          <a:p>
            <a:r>
              <a:rPr lang="en-US" dirty="0"/>
              <a:t>V., A. and N. 2008:</a:t>
            </a:r>
          </a:p>
          <a:p>
            <a:pPr lvl="1"/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Extremely accurate</a:t>
            </a:r>
            <a:r>
              <a:rPr lang="en-US" sz="2800" dirty="0"/>
              <a:t>, but </a:t>
            </a:r>
            <a:r>
              <a:rPr lang="en-US" sz="2800" dirty="0">
                <a:solidFill>
                  <a:schemeClr val="accent2"/>
                </a:solidFill>
              </a:rPr>
              <a:t>static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2"/>
                </a:solidFill>
              </a:rPr>
              <a:t>complex</a:t>
            </a:r>
            <a:r>
              <a:rPr lang="en-US" sz="2800" dirty="0"/>
              <a:t> approximation by Ben-Tal and </a:t>
            </a:r>
            <a:r>
              <a:rPr lang="en-US" sz="2800" dirty="0" err="1"/>
              <a:t>Nemirovski</a:t>
            </a:r>
            <a:endParaRPr lang="en-US" sz="2800" dirty="0"/>
          </a:p>
          <a:p>
            <a:r>
              <a:rPr lang="en-US" dirty="0"/>
              <a:t>V., Dunning, </a:t>
            </a:r>
            <a:r>
              <a:rPr lang="en-US" dirty="0" err="1"/>
              <a:t>Huchette</a:t>
            </a:r>
            <a:r>
              <a:rPr lang="en-US" dirty="0"/>
              <a:t> and </a:t>
            </a:r>
            <a:r>
              <a:rPr lang="en-US" dirty="0" err="1"/>
              <a:t>Lubin</a:t>
            </a:r>
            <a:r>
              <a:rPr lang="en-US" dirty="0"/>
              <a:t> 2016: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Simple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dynamic </a:t>
            </a:r>
            <a:r>
              <a:rPr lang="en-US" dirty="0"/>
              <a:t>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good</a:t>
            </a:r>
            <a:r>
              <a:rPr lang="en-US" dirty="0"/>
              <a:t>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3" y="5129161"/>
            <a:ext cx="1854200" cy="4953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951180" y="5376811"/>
            <a:ext cx="1263180" cy="1"/>
          </a:xfrm>
          <a:prstGeom prst="straightConnector1">
            <a:avLst/>
          </a:prstGeom>
          <a:ln w="920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947" r="22005"/>
          <a:stretch/>
        </p:blipFill>
        <p:spPr>
          <a:xfrm>
            <a:off x="6101627" y="1446028"/>
            <a:ext cx="2492949" cy="2662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455" y="4752866"/>
            <a:ext cx="4321206" cy="12478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0103" y="6336529"/>
            <a:ext cx="585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Lipton and </a:t>
            </a:r>
            <a:r>
              <a:rPr lang="en-US" sz="1600"/>
              <a:t>Regan, https</a:t>
            </a:r>
            <a:r>
              <a:rPr lang="en-US" sz="1600" dirty="0"/>
              <a:t>://</a:t>
            </a:r>
            <a:r>
              <a:rPr lang="en-US" sz="1600" dirty="0" err="1"/>
              <a:t>rjlipton.wordpress.com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08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CPLEX v12.6  for n = 20, 30, 40, 50 and 60</a:t>
            </a:r>
          </a:p>
        </p:txBody>
      </p:sp>
      <p:pic>
        <p:nvPicPr>
          <p:cNvPr id="6" name="Picture 5" descr="SinaCPL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084579"/>
            <a:ext cx="7259320" cy="5500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4265" y="1070094"/>
            <a:ext cx="9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 [s]</a:t>
            </a:r>
          </a:p>
        </p:txBody>
      </p:sp>
      <p:sp>
        <p:nvSpPr>
          <p:cNvPr id="8" name="Rectangle 7"/>
          <p:cNvSpPr/>
          <p:nvPr/>
        </p:nvSpPr>
        <p:spPr>
          <a:xfrm>
            <a:off x="7914905" y="5550654"/>
            <a:ext cx="30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15</a:t>
            </a:fld>
            <a:r>
              <a:rPr lang="en-US" dirty="0"/>
              <a:t> / 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3496" y="6016287"/>
            <a:ext cx="105445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NLP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3627" y="6016287"/>
            <a:ext cx="99354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/>
              <a:t>LP      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524279" y="6016286"/>
            <a:ext cx="237488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New Lifted LP       </a:t>
            </a:r>
          </a:p>
        </p:txBody>
      </p:sp>
    </p:spTree>
    <p:extLst>
      <p:ext uri="{BB962C8B-B14F-4D97-AF65-F5344CB8AC3E}">
        <p14:creationId xmlns:p14="http://schemas.microsoft.com/office/powerpoint/2010/main" val="20284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Gurobi</a:t>
            </a:r>
            <a:r>
              <a:rPr lang="en-US" dirty="0"/>
              <a:t> v5.6.3  for n = 20, 30, 40, 50 and 60</a:t>
            </a:r>
          </a:p>
        </p:txBody>
      </p:sp>
      <p:sp>
        <p:nvSpPr>
          <p:cNvPr id="7" name="Rectangle 6"/>
          <p:cNvSpPr/>
          <p:nvPr/>
        </p:nvSpPr>
        <p:spPr>
          <a:xfrm>
            <a:off x="254265" y="1070094"/>
            <a:ext cx="9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 [s]</a:t>
            </a:r>
          </a:p>
        </p:txBody>
      </p:sp>
      <p:sp>
        <p:nvSpPr>
          <p:cNvPr id="8" name="Rectangle 7"/>
          <p:cNvSpPr/>
          <p:nvPr/>
        </p:nvSpPr>
        <p:spPr>
          <a:xfrm>
            <a:off x="7914905" y="5550654"/>
            <a:ext cx="30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5" name="Picture 4" descr="SinaGuob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088136"/>
            <a:ext cx="7265070" cy="550468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16</a:t>
            </a:fld>
            <a:r>
              <a:rPr lang="en-US" dirty="0"/>
              <a:t> / 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3496" y="6016287"/>
            <a:ext cx="105445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NLP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81458" y="6016286"/>
            <a:ext cx="102463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LP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24279" y="6016286"/>
            <a:ext cx="237488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New Lifted LP       </a:t>
            </a:r>
          </a:p>
        </p:txBody>
      </p:sp>
    </p:spTree>
    <p:extLst>
      <p:ext uri="{BB962C8B-B14F-4D97-AF65-F5344CB8AC3E}">
        <p14:creationId xmlns:p14="http://schemas.microsoft.com/office/powerpoint/2010/main" val="110482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219239" y="992316"/>
            <a:ext cx="2577999" cy="728490"/>
            <a:chOff x="5452073" y="4937704"/>
            <a:chExt cx="3799548" cy="107367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t="13385" b="-13385"/>
            <a:stretch/>
          </p:blipFill>
          <p:spPr>
            <a:xfrm>
              <a:off x="5452073" y="5025017"/>
              <a:ext cx="1280173" cy="98636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7496" y="5019764"/>
              <a:ext cx="2204125" cy="78846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622664" y="4937704"/>
              <a:ext cx="534413" cy="952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/</a:t>
              </a: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5164"/>
            <a:ext cx="8229600" cy="55937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Talks:</a:t>
            </a:r>
          </a:p>
          <a:p>
            <a:pPr lvl="1"/>
            <a:r>
              <a:rPr lang="en-US" dirty="0"/>
              <a:t>SIAM Optimization (SIOPT), May 2014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≈ two weeks coding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IBM</a:t>
            </a:r>
            <a:r>
              <a:rPr lang="en-US" dirty="0"/>
              <a:t> Thomas J. Watson Research Center, </a:t>
            </a:r>
            <a:r>
              <a:rPr lang="en-US" dirty="0">
                <a:solidFill>
                  <a:schemeClr val="accent1"/>
                </a:solidFill>
              </a:rPr>
              <a:t>December 2014</a:t>
            </a:r>
            <a:r>
              <a:rPr lang="en-US" dirty="0"/>
              <a:t>.</a:t>
            </a:r>
          </a:p>
          <a:p>
            <a:r>
              <a:rPr lang="en-US" dirty="0"/>
              <a:t>Paper in </a:t>
            </a:r>
            <a:r>
              <a:rPr lang="en-US" dirty="0" err="1"/>
              <a:t>arxive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May 28, 2015</a:t>
            </a:r>
            <a:r>
              <a:rPr lang="en-US" dirty="0"/>
              <a:t>.</a:t>
            </a:r>
          </a:p>
          <a:p>
            <a:pPr>
              <a:lnSpc>
                <a:spcPct val="260000"/>
              </a:lnSpc>
            </a:pPr>
            <a:r>
              <a:rPr lang="en-US" dirty="0"/>
              <a:t>                                          v12.6.2, </a:t>
            </a:r>
            <a:r>
              <a:rPr lang="en-US" dirty="0">
                <a:solidFill>
                  <a:schemeClr val="accent2"/>
                </a:solidFill>
              </a:rPr>
              <a:t>June 12, 2015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</a:pPr>
            <a:r>
              <a:rPr lang="en-US" dirty="0"/>
              <a:t>                           v6.5, October 2015.</a:t>
            </a:r>
          </a:p>
          <a:p>
            <a:pPr>
              <a:lnSpc>
                <a:spcPct val="200000"/>
              </a:lnSpc>
            </a:pPr>
            <a:r>
              <a:rPr lang="en-US" dirty="0"/>
              <a:t>                       v8.0, May 2016.</a:t>
            </a:r>
          </a:p>
          <a:p>
            <a:pPr>
              <a:lnSpc>
                <a:spcPct val="200000"/>
              </a:lnSpc>
            </a:pPr>
            <a:r>
              <a:rPr lang="en-US" dirty="0"/>
              <a:t>                       v4.0, March 2017.</a:t>
            </a:r>
          </a:p>
        </p:txBody>
      </p:sp>
      <p:cxnSp>
        <p:nvCxnSpPr>
          <p:cNvPr id="19" name="Elbow Connector 18" title="fgg"/>
          <p:cNvCxnSpPr/>
          <p:nvPr/>
        </p:nvCxnSpPr>
        <p:spPr>
          <a:xfrm>
            <a:off x="5323840" y="2528365"/>
            <a:ext cx="1283615" cy="779665"/>
          </a:xfrm>
          <a:prstGeom prst="bentConnector3">
            <a:avLst>
              <a:gd name="adj1" fmla="val 99865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69104" y="2731565"/>
            <a:ext cx="1739135" cy="304165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842" y="2640123"/>
            <a:ext cx="1896673" cy="430887"/>
          </a:xfrm>
          <a:prstGeom prst="rect">
            <a:avLst/>
          </a:prstGeom>
          <a:noFill/>
        </p:spPr>
        <p:txBody>
          <a:bodyPr wrap="none" tIns="0" bIns="0" rtlCol="0" anchor="t" anchorCtr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Two weeks!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Major Solvers Now Implement Lifted 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283755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17</a:t>
            </a:fld>
            <a:r>
              <a:rPr lang="en-US"/>
              <a:t> / 37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0925" y="3274893"/>
            <a:ext cx="1459674" cy="845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38" y="4100961"/>
            <a:ext cx="2154871" cy="6660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4269" y="6951661"/>
            <a:ext cx="1756038" cy="707886"/>
            <a:chOff x="4695562" y="2070487"/>
            <a:chExt cx="1756038" cy="707886"/>
          </a:xfrm>
        </p:grpSpPr>
        <p:sp>
          <p:nvSpPr>
            <p:cNvPr id="9" name="Rounded Rectangle 8"/>
            <p:cNvSpPr/>
            <p:nvPr/>
          </p:nvSpPr>
          <p:spPr>
            <a:xfrm>
              <a:off x="4708262" y="2108785"/>
              <a:ext cx="1743338" cy="625138"/>
            </a:xfrm>
            <a:prstGeom prst="roundRect">
              <a:avLst/>
            </a:prstGeom>
            <a:gradFill flip="none" rotWithShape="1">
              <a:gsLst>
                <a:gs pos="0">
                  <a:srgbClr val="1111AA"/>
                </a:gs>
                <a:gs pos="100000">
                  <a:srgbClr val="2244CC"/>
                </a:gs>
              </a:gsLst>
              <a:lin ang="16200000" scaled="1"/>
              <a:tileRect/>
            </a:gra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124" y="2165935"/>
              <a:ext cx="460629" cy="4926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695562" y="2070487"/>
              <a:ext cx="1285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Open Sans" charset="0"/>
                  <a:ea typeface="Open Sans" charset="0"/>
                  <a:cs typeface="Open Sans" charset="0"/>
                </a:rPr>
                <a:t>SCIP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38" y="5898189"/>
            <a:ext cx="1778000" cy="69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" b="52430"/>
          <a:stretch/>
        </p:blipFill>
        <p:spPr>
          <a:xfrm>
            <a:off x="685222" y="3139047"/>
            <a:ext cx="2094979" cy="577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50214" b="-4269"/>
          <a:stretch/>
        </p:blipFill>
        <p:spPr>
          <a:xfrm>
            <a:off x="2780201" y="3274893"/>
            <a:ext cx="1459674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41" y="5056425"/>
            <a:ext cx="1724297" cy="5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31694"/>
            <a:ext cx="5638800" cy="47944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              </a:t>
            </a:r>
            <a:r>
              <a:rPr lang="en-US" sz="3200" dirty="0"/>
              <a:t>/                         -based solver </a:t>
            </a:r>
            <a:r>
              <a:rPr lang="en-US" sz="3200" dirty="0" err="1"/>
              <a:t>Pajarito</a:t>
            </a:r>
            <a:endParaRPr lang="en-US" sz="3200" dirty="0"/>
          </a:p>
          <a:p>
            <a:pPr lvl="1"/>
            <a:r>
              <a:rPr lang="en-US" dirty="0" err="1"/>
              <a:t>Lubin</a:t>
            </a:r>
            <a:r>
              <a:rPr lang="en-US" dirty="0"/>
              <a:t>, </a:t>
            </a:r>
            <a:r>
              <a:rPr lang="en-US" dirty="0" err="1"/>
              <a:t>Yamangil</a:t>
            </a:r>
            <a:r>
              <a:rPr lang="en-US" dirty="0"/>
              <a:t>, Bent and V. </a:t>
            </a:r>
            <a:r>
              <a:rPr lang="mr-IN" dirty="0"/>
              <a:t>’</a:t>
            </a:r>
            <a:r>
              <a:rPr lang="en-US" dirty="0"/>
              <a:t>16 and </a:t>
            </a:r>
            <a:r>
              <a:rPr lang="en-US" dirty="0" err="1"/>
              <a:t>Coey</a:t>
            </a:r>
            <a:r>
              <a:rPr lang="en-US" dirty="0"/>
              <a:t>, </a:t>
            </a:r>
            <a:r>
              <a:rPr lang="en-US" dirty="0" err="1"/>
              <a:t>Lubin</a:t>
            </a:r>
            <a:r>
              <a:rPr lang="en-US" dirty="0"/>
              <a:t> and V. </a:t>
            </a:r>
            <a:r>
              <a:rPr lang="mr-IN" dirty="0"/>
              <a:t>’</a:t>
            </a:r>
            <a:r>
              <a:rPr lang="en-US" dirty="0"/>
              <a:t>17.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</a:t>
            </a:r>
            <a:r>
              <a:rPr lang="mr-IN" dirty="0"/>
              <a:t>…</a:t>
            </a:r>
            <a:r>
              <a:rPr lang="en-US" dirty="0"/>
              <a:t> We Can Sill Beat CPLEX!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18</a:t>
            </a:fld>
            <a:r>
              <a:rPr lang="en-US"/>
              <a:t> / 37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52" y="1287040"/>
            <a:ext cx="1280172" cy="98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75" y="1413815"/>
            <a:ext cx="2204125" cy="788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13" y="1413815"/>
            <a:ext cx="2693687" cy="2020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07" y="3782040"/>
            <a:ext cx="7005586" cy="287071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987040" y="5344160"/>
            <a:ext cx="477520" cy="34544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75280" y="6074497"/>
            <a:ext cx="568960" cy="3123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101196" y="5344160"/>
            <a:ext cx="762644" cy="34544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101196" y="6057943"/>
            <a:ext cx="762644" cy="34544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(Nonlinear) Mixed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Integer Programming (MIP)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29442" y="4422740"/>
            <a:ext cx="2668771" cy="1990381"/>
            <a:chOff x="2187764" y="3213486"/>
            <a:chExt cx="4250511" cy="2818477"/>
          </a:xfrm>
        </p:grpSpPr>
        <p:sp>
          <p:nvSpPr>
            <p:cNvPr id="6" name="Rounded Rectangle 5"/>
            <p:cNvSpPr/>
            <p:nvPr/>
          </p:nvSpPr>
          <p:spPr>
            <a:xfrm>
              <a:off x="2808001" y="4523771"/>
              <a:ext cx="2102666" cy="1170064"/>
            </a:xfrm>
            <a:prstGeom prst="roundRect">
              <a:avLst/>
            </a:prstGeom>
            <a:solidFill>
              <a:srgbClr val="FF6600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ardrop 6"/>
            <p:cNvSpPr/>
            <p:nvPr/>
          </p:nvSpPr>
          <p:spPr>
            <a:xfrm>
              <a:off x="5093837" y="5052429"/>
              <a:ext cx="1344438" cy="979534"/>
            </a:xfrm>
            <a:prstGeom prst="teardrop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205560" y="3213486"/>
              <a:ext cx="2017013" cy="976534"/>
            </a:xfrm>
            <a:prstGeom prst="ellipse">
              <a:avLst/>
            </a:prstGeom>
            <a:solidFill>
              <a:srgbClr val="5CF610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 rot="600000">
              <a:off x="2187764" y="3811653"/>
              <a:ext cx="1550916" cy="1258147"/>
            </a:xfrm>
            <a:prstGeom prst="hexagon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444" y="4190020"/>
              <a:ext cx="469900" cy="4191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889" y="3465601"/>
              <a:ext cx="482600" cy="4191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633" y="4897968"/>
              <a:ext cx="482600" cy="4191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200" y="5288846"/>
              <a:ext cx="482600" cy="4191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08" y="1409111"/>
            <a:ext cx="3408665" cy="28045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384" y="1443520"/>
            <a:ext cx="2518889" cy="25109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32" y="4619305"/>
            <a:ext cx="4452687" cy="391836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2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Architecture Thanks to Julia-Opt 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19</a:t>
            </a:fld>
            <a:r>
              <a:rPr lang="en-US"/>
              <a:t> / 37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583521"/>
            <a:ext cx="8229600" cy="1137954"/>
          </a:xfrm>
        </p:spPr>
        <p:txBody>
          <a:bodyPr/>
          <a:lstStyle/>
          <a:p>
            <a:r>
              <a:rPr lang="en-US" dirty="0"/>
              <a:t>Fastest Open Source MISOCP Solver!</a:t>
            </a:r>
          </a:p>
          <a:p>
            <a:r>
              <a:rPr lang="en-US" dirty="0" err="1"/>
              <a:t>Pajarito</a:t>
            </a:r>
            <a:r>
              <a:rPr lang="en-US" dirty="0"/>
              <a:t> can also solve MISDPs and MI-“EXP”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9" y="1042274"/>
            <a:ext cx="7787571" cy="45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Mixed </a:t>
            </a:r>
            <a:r>
              <a:rPr lang="en-US" u="sng" dirty="0"/>
              <a:t>0-1</a:t>
            </a:r>
            <a:r>
              <a:rPr lang="en-US" dirty="0"/>
              <a:t> Integer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438" y="1108481"/>
            <a:ext cx="8229600" cy="4794470"/>
          </a:xfrm>
        </p:spPr>
        <p:txBody>
          <a:bodyPr/>
          <a:lstStyle/>
          <a:p>
            <a:r>
              <a:rPr lang="en-US" dirty="0"/>
              <a:t>Modeling Finite Alternatives = Unions of </a:t>
            </a:r>
            <a:r>
              <a:rPr lang="en-US" dirty="0">
                <a:solidFill>
                  <a:srgbClr val="474747"/>
                </a:solidFill>
              </a:rPr>
              <a:t>Convex Sets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20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-2175838" y="3213486"/>
            <a:ext cx="1202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F81BD"/>
                </a:solidFill>
              </a:rPr>
              <a:t>	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808001" y="4523771"/>
            <a:ext cx="2102666" cy="1170064"/>
          </a:xfrm>
          <a:prstGeom prst="roundRect">
            <a:avLst/>
          </a:prstGeom>
          <a:solidFill>
            <a:srgbClr val="FF66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ardrop 1"/>
          <p:cNvSpPr/>
          <p:nvPr/>
        </p:nvSpPr>
        <p:spPr>
          <a:xfrm>
            <a:off x="5093837" y="5052429"/>
            <a:ext cx="1344438" cy="979534"/>
          </a:xfrm>
          <a:prstGeom prst="teardrop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05560" y="3213486"/>
            <a:ext cx="2017013" cy="976534"/>
          </a:xfrm>
          <a:prstGeom prst="ellipse">
            <a:avLst/>
          </a:prstGeom>
          <a:solidFill>
            <a:srgbClr val="5CF61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95" y="1885948"/>
            <a:ext cx="4093436" cy="908051"/>
          </a:xfrm>
          <a:prstGeom prst="rect">
            <a:avLst/>
          </a:prstGeom>
        </p:spPr>
      </p:pic>
      <p:sp>
        <p:nvSpPr>
          <p:cNvPr id="33" name="Hexagon 32"/>
          <p:cNvSpPr/>
          <p:nvPr/>
        </p:nvSpPr>
        <p:spPr>
          <a:xfrm rot="600000">
            <a:off x="2187764" y="3811653"/>
            <a:ext cx="1550916" cy="1258147"/>
          </a:xfrm>
          <a:prstGeom prst="hexagon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44" y="4190020"/>
            <a:ext cx="469900" cy="419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89" y="3465601"/>
            <a:ext cx="482600" cy="4191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33" y="4897968"/>
            <a:ext cx="482600" cy="4191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5288846"/>
            <a:ext cx="482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3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7463" cy="580821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Extended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and Non-</a:t>
            </a:r>
            <a:r>
              <a:rPr lang="en-US" sz="2800" dirty="0">
                <a:solidFill>
                  <a:srgbClr val="9BBB59"/>
                </a:solidFill>
              </a:rPr>
              <a:t>Extended </a:t>
            </a:r>
            <a:r>
              <a:rPr lang="en-US" sz="2800" dirty="0"/>
              <a:t>Formulations for       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21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7" y="1277252"/>
            <a:ext cx="4949194" cy="560512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65" y="307252"/>
            <a:ext cx="1195476" cy="59303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68459" y="2021361"/>
            <a:ext cx="8735072" cy="4716332"/>
            <a:chOff x="268459" y="1677433"/>
            <a:chExt cx="8735072" cy="4716332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916617" y="5452232"/>
              <a:ext cx="2676086" cy="9415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Strong, but large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8459" y="2303081"/>
              <a:ext cx="4169069" cy="3092518"/>
              <a:chOff x="268459" y="2136589"/>
              <a:chExt cx="4169069" cy="309251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68459" y="2136589"/>
                <a:ext cx="4169069" cy="3092518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16" name="Picture 1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228" y="2303081"/>
                <a:ext cx="3960905" cy="2761976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721413" y="2315881"/>
              <a:ext cx="4282118" cy="3092518"/>
              <a:chOff x="4721413" y="2211294"/>
              <a:chExt cx="4282118" cy="3092518"/>
            </a:xfrm>
          </p:grpSpPr>
          <p:pic>
            <p:nvPicPr>
              <p:cNvPr id="8" name="Picture 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6717" y="2681233"/>
                <a:ext cx="4112227" cy="1868453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4721413" y="2211294"/>
                <a:ext cx="4282118" cy="3092518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385479" y="1679532"/>
              <a:ext cx="15590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</a:rPr>
                <a:t>Extended</a:t>
              </a:r>
              <a:r>
                <a:rPr lang="en-US" sz="2800" dirty="0">
                  <a:solidFill>
                    <a:schemeClr val="accent4"/>
                  </a:solidFill>
                </a:rPr>
                <a:t> </a:t>
              </a:r>
              <a:endParaRPr lang="en-US" sz="28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94909" y="1677433"/>
              <a:ext cx="22787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Non-</a:t>
              </a:r>
              <a:r>
                <a:rPr lang="en-US" sz="2800" dirty="0">
                  <a:solidFill>
                    <a:srgbClr val="9BBB59"/>
                  </a:solidFill>
                </a:rPr>
                <a:t>Extended </a:t>
              </a:r>
              <a:endParaRPr lang="en-US" sz="2800" dirty="0"/>
            </a:p>
          </p:txBody>
        </p:sp>
        <p:sp>
          <p:nvSpPr>
            <p:cNvPr id="35" name="Content Placeholder 4"/>
            <p:cNvSpPr txBox="1">
              <a:spLocks/>
            </p:cNvSpPr>
            <p:nvPr/>
          </p:nvSpPr>
          <p:spPr>
            <a:xfrm>
              <a:off x="5441257" y="5440422"/>
              <a:ext cx="2676086" cy="9415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Small, but weak?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22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7463" cy="580821"/>
          </a:xfrm>
        </p:spPr>
        <p:txBody>
          <a:bodyPr/>
          <a:lstStyle/>
          <a:p>
            <a:r>
              <a:rPr lang="en-US" dirty="0"/>
              <a:t> Extended Formulations: Perspective “v/s” Cones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22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7" y="1049215"/>
            <a:ext cx="3630319" cy="491968"/>
          </a:xfrm>
        </p:spPr>
        <p:txBody>
          <a:bodyPr>
            <a:normAutofit/>
          </a:bodyPr>
          <a:lstStyle/>
          <a:p>
            <a:r>
              <a:rPr lang="en-US" sz="1700" dirty="0"/>
              <a:t> e.g. Ceria and </a:t>
            </a:r>
            <a:r>
              <a:rPr lang="en-US" sz="1700" dirty="0" err="1"/>
              <a:t>Soares</a:t>
            </a:r>
            <a:r>
              <a:rPr lang="en-US" sz="1700" dirty="0"/>
              <a:t> ‘99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" y="2149094"/>
            <a:ext cx="3761324" cy="80073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8" y="1606871"/>
            <a:ext cx="3438156" cy="38938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" y="3076394"/>
            <a:ext cx="3462439" cy="2606553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268459" y="5685639"/>
            <a:ext cx="8229600" cy="94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Both formulations are </a:t>
            </a:r>
            <a:r>
              <a:rPr lang="en-US" sz="2400" dirty="0">
                <a:solidFill>
                  <a:srgbClr val="4F81BD"/>
                </a:solidFill>
              </a:rPr>
              <a:t>ideal</a:t>
            </a:r>
            <a:r>
              <a:rPr lang="en-US" sz="2400" dirty="0"/>
              <a:t> (extreme points of continuous relaxation satisfy integrality constraints)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19639" y="1049215"/>
            <a:ext cx="5043707" cy="4633733"/>
            <a:chOff x="3919639" y="1049215"/>
            <a:chExt cx="5043707" cy="4633733"/>
          </a:xfrm>
        </p:grpSpPr>
        <p:grpSp>
          <p:nvGrpSpPr>
            <p:cNvPr id="25" name="Group 24"/>
            <p:cNvGrpSpPr/>
            <p:nvPr/>
          </p:nvGrpSpPr>
          <p:grpSpPr>
            <a:xfrm>
              <a:off x="3919639" y="1049215"/>
              <a:ext cx="5043707" cy="4633733"/>
              <a:chOff x="3919639" y="1049215"/>
              <a:chExt cx="5043707" cy="4633733"/>
            </a:xfrm>
          </p:grpSpPr>
          <p:pic>
            <p:nvPicPr>
              <p:cNvPr id="13" name="Picture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461" y="2369773"/>
                <a:ext cx="2467112" cy="219771"/>
              </a:xfrm>
              <a:prstGeom prst="rect">
                <a:avLst/>
              </a:prstGeom>
            </p:spPr>
          </p:pic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3919639" y="1049215"/>
                <a:ext cx="5043707" cy="4919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 e.g. Ben-</a:t>
                </a:r>
                <a:r>
                  <a:rPr lang="en-US" sz="2000" dirty="0" err="1"/>
                  <a:t>tal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Nemirovski</a:t>
                </a:r>
                <a:r>
                  <a:rPr lang="en-US" sz="2000" dirty="0"/>
                  <a:t> </a:t>
                </a:r>
                <a:r>
                  <a:rPr lang="fr-FR" sz="2000" dirty="0"/>
                  <a:t>’</a:t>
                </a:r>
                <a:r>
                  <a:rPr lang="en-US" sz="2000" dirty="0"/>
                  <a:t>01, Helton and </a:t>
                </a:r>
                <a:r>
                  <a:rPr lang="en-US" sz="2000" dirty="0" err="1"/>
                  <a:t>Nie</a:t>
                </a:r>
                <a:r>
                  <a:rPr lang="en-US" sz="2000" dirty="0"/>
                  <a:t> ‘09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492744" y="2766192"/>
                <a:ext cx="4419508" cy="2916756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23" name="Picture 22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0030" y="1463020"/>
                <a:ext cx="4257061" cy="771461"/>
              </a:xfrm>
              <a:prstGeom prst="rect">
                <a:avLst/>
              </a:prstGeom>
            </p:spPr>
          </p:pic>
        </p:grp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863" y="2851468"/>
              <a:ext cx="4277800" cy="2718878"/>
            </a:xfrm>
            <a:prstGeom prst="rect">
              <a:avLst/>
            </a:prstGeom>
          </p:spPr>
        </p:pic>
      </p:grp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9" y="3198968"/>
            <a:ext cx="3248184" cy="22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27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82061" cy="580821"/>
          </a:xfrm>
        </p:spPr>
        <p:txBody>
          <a:bodyPr/>
          <a:lstStyle/>
          <a:p>
            <a:r>
              <a:rPr lang="en-US" dirty="0"/>
              <a:t>Cones Can Mitigate Unintended Numerical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23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92638"/>
            <a:ext cx="8229600" cy="5229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                                                                                  where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Conic (SOCP) representation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77" y="1359648"/>
            <a:ext cx="5251148" cy="55012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47" y="1882589"/>
            <a:ext cx="3822700" cy="508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4" y="2678420"/>
            <a:ext cx="6802257" cy="1469979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77" y="5020236"/>
            <a:ext cx="5819657" cy="64771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466353" y="2678422"/>
            <a:ext cx="493059" cy="560892"/>
          </a:xfrm>
          <a:prstGeom prst="roundRect">
            <a:avLst/>
          </a:prstGeom>
          <a:noFill/>
          <a:ln w="38100">
            <a:solidFill>
              <a:schemeClr val="accent3">
                <a:alpha val="84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77" y="5804508"/>
            <a:ext cx="4298244" cy="6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74D1-837C-0348-B1A2-47F59035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Stable and Fast Conic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AE36-BBA5-A240-B4FA-367F9C16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165857"/>
          </a:xfrm>
        </p:spPr>
        <p:txBody>
          <a:bodyPr>
            <a:normAutofit/>
          </a:bodyPr>
          <a:lstStyle/>
          <a:p>
            <a:r>
              <a:rPr lang="en-US" dirty="0"/>
              <a:t>Matrices grow </a:t>
            </a:r>
            <a:r>
              <a:rPr lang="en-US" dirty="0" err="1"/>
              <a:t>quadratically</a:t>
            </a:r>
            <a:r>
              <a:rPr lang="en-US" dirty="0"/>
              <a:t> so you can easily run out of memory.</a:t>
            </a:r>
          </a:p>
          <a:p>
            <a:r>
              <a:rPr lang="en-US" dirty="0"/>
              <a:t>If it fits in memory you can probably solve relaxation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then the MIP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010F3-CF7D-564E-9D32-FCCF4561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86" y="2982064"/>
            <a:ext cx="5485831" cy="10971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D1BC2-3AE2-E04E-90A7-AD84CDA7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90" y="4889997"/>
            <a:ext cx="2238941" cy="16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65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4898-C0E2-FC4A-B1AB-C03ADB501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Advanced Convex MINLP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50386-C50A-3F43-A0E5-C37E9BD19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50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 txBox="1">
            <a:spLocks/>
          </p:cNvSpPr>
          <p:nvPr/>
        </p:nvSpPr>
        <p:spPr>
          <a:xfrm>
            <a:off x="4276612" y="1831222"/>
            <a:ext cx="4762982" cy="4395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D7F07"/>
                </a:solidFill>
              </a:rPr>
              <a:t>Auxiliary continuous variables are copies of original variables</a:t>
            </a:r>
          </a:p>
          <a:p>
            <a:pPr lvl="1"/>
            <a:endParaRPr lang="en-US" sz="900" dirty="0"/>
          </a:p>
          <a:p>
            <a:pPr marL="576263" lvl="1" indent="-288925"/>
            <a:r>
              <a:rPr lang="en-US" sz="3000" dirty="0">
                <a:solidFill>
                  <a:srgbClr val="FD7F07"/>
                </a:solidFill>
              </a:rPr>
              <a:t> </a:t>
            </a:r>
          </a:p>
          <a:p>
            <a:pPr lvl="1"/>
            <a:endParaRPr lang="en-US" sz="900" dirty="0"/>
          </a:p>
          <a:p>
            <a:r>
              <a:rPr lang="en-US" sz="3000" dirty="0"/>
              <a:t> </a:t>
            </a:r>
            <a:r>
              <a:rPr lang="en-US" sz="3000" dirty="0">
                <a:solidFill>
                  <a:srgbClr val="00B050"/>
                </a:solidFill>
              </a:rPr>
              <a:t>“Ideal”</a:t>
            </a:r>
            <a:r>
              <a:rPr lang="en-US" sz="3000" dirty="0"/>
              <a:t> Formulation Strength:</a:t>
            </a:r>
          </a:p>
          <a:p>
            <a:pPr marL="576263" lvl="1" indent="-311150"/>
            <a:r>
              <a:rPr lang="en-US" sz="3000" dirty="0"/>
              <a:t>Extreme points of continuous relaxation satisfy </a:t>
            </a:r>
            <a:r>
              <a:rPr lang="en-US" sz="3000" b="1" dirty="0">
                <a:solidFill>
                  <a:srgbClr val="00B050"/>
                </a:solidFill>
              </a:rPr>
              <a:t>integrality constraints </a:t>
            </a:r>
            <a:r>
              <a:rPr lang="en-US" sz="3000" dirty="0"/>
              <a:t>on </a:t>
            </a:r>
            <a:r>
              <a:rPr lang="en-US" sz="3000" i="1" dirty="0">
                <a:solidFill>
                  <a:srgbClr val="00B050"/>
                </a:solidFill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  <a:p>
            <a:pPr marL="576263" lvl="1" indent="-311150"/>
            <a:r>
              <a:rPr lang="en-US" sz="3000" b="1" dirty="0">
                <a:solidFill>
                  <a:srgbClr val="FD7F07"/>
                </a:solidFill>
              </a:rPr>
              <a:t>Variable copies </a:t>
            </a:r>
            <a:r>
              <a:rPr lang="en-US" sz="3000" dirty="0"/>
              <a:t>crucial here, but </a:t>
            </a:r>
            <a:r>
              <a:rPr lang="en-US" sz="3000" b="1" dirty="0">
                <a:solidFill>
                  <a:srgbClr val="FD7F07"/>
                </a:solidFill>
              </a:rPr>
              <a:t>slow down computations </a:t>
            </a:r>
            <a:r>
              <a:rPr lang="en-US" sz="3000" dirty="0"/>
              <a:t> (usually worse than Big-M)</a:t>
            </a:r>
          </a:p>
          <a:p>
            <a:pPr marL="576263" indent="-311150"/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Classical Strong Formulation </a:t>
            </a:r>
            <a:r>
              <a:rPr lang="en-US" dirty="0"/>
              <a:t>for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2080"/>
            <a:ext cx="1335153" cy="725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0" y="1183233"/>
            <a:ext cx="6664960" cy="476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57" y="2633046"/>
            <a:ext cx="1831500" cy="582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62256" y="6356350"/>
            <a:ext cx="1035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Balas</a:t>
            </a:r>
            <a:r>
              <a:rPr lang="en-US" dirty="0"/>
              <a:t>, </a:t>
            </a:r>
            <a:r>
              <a:rPr lang="en-US" dirty="0" err="1"/>
              <a:t>Jeroslow</a:t>
            </a:r>
            <a:r>
              <a:rPr lang="en-US" dirty="0"/>
              <a:t> and Lowe (Polyhedral), Ben-</a:t>
            </a:r>
            <a:r>
              <a:rPr lang="en-US" dirty="0" err="1"/>
              <a:t>tal</a:t>
            </a:r>
            <a:r>
              <a:rPr lang="en-US" dirty="0"/>
              <a:t>, </a:t>
            </a:r>
            <a:r>
              <a:rPr lang="en-US" dirty="0" err="1"/>
              <a:t>Nemirovski</a:t>
            </a:r>
            <a:r>
              <a:rPr lang="en-US" dirty="0"/>
              <a:t>, Helton, </a:t>
            </a:r>
            <a:r>
              <a:rPr lang="en-US" dirty="0" err="1"/>
              <a:t>Nie</a:t>
            </a:r>
            <a:r>
              <a:rPr lang="en-US" dirty="0"/>
              <a:t> (Conic)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26</a:t>
            </a:fld>
            <a:r>
              <a:rPr lang="en-US"/>
              <a:t> / 26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09" y="1973482"/>
            <a:ext cx="4003753" cy="38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75" y="274638"/>
            <a:ext cx="8697951" cy="580821"/>
          </a:xfrm>
        </p:spPr>
        <p:txBody>
          <a:bodyPr/>
          <a:lstStyle/>
          <a:p>
            <a:r>
              <a:rPr lang="en-US" dirty="0"/>
              <a:t>Generic Geometric Formulation = Gauge Functions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27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63825"/>
            <a:ext cx="8229600" cy="4794470"/>
          </a:xfrm>
        </p:spPr>
        <p:txBody>
          <a:bodyPr/>
          <a:lstStyle/>
          <a:p>
            <a:r>
              <a:rPr lang="en-US" dirty="0"/>
              <a:t>For      such that                    let: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                   then </a:t>
            </a:r>
            <a:r>
              <a:rPr lang="en-US" dirty="0">
                <a:solidFill>
                  <a:schemeClr val="accent1"/>
                </a:solidFill>
              </a:rPr>
              <a:t>ideal</a:t>
            </a:r>
            <a:r>
              <a:rPr lang="en-US" dirty="0"/>
              <a:t> formulation: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1" y="1714740"/>
            <a:ext cx="4401383" cy="35737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24" y="1357552"/>
            <a:ext cx="237041" cy="2458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40" y="1335655"/>
            <a:ext cx="1354314" cy="311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964" y="381144"/>
            <a:ext cx="6268175" cy="81117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248" y="420543"/>
            <a:ext cx="6267380" cy="8110728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1" y="2246749"/>
            <a:ext cx="3196026" cy="31463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376792" y="2187915"/>
            <a:ext cx="2505452" cy="432303"/>
            <a:chOff x="2376792" y="2187915"/>
            <a:chExt cx="2505452" cy="432303"/>
          </a:xfrm>
        </p:grpSpPr>
        <p:sp>
          <p:nvSpPr>
            <p:cNvPr id="17" name="Rectangle 16"/>
            <p:cNvSpPr/>
            <p:nvPr/>
          </p:nvSpPr>
          <p:spPr>
            <a:xfrm>
              <a:off x="2376792" y="2246749"/>
              <a:ext cx="776437" cy="37346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05807" y="2187915"/>
              <a:ext cx="776437" cy="37346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157800" y="2212414"/>
            <a:ext cx="948007" cy="37346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60" y="2824021"/>
            <a:ext cx="1430034" cy="339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50A19D-332D-5F4D-821C-7E6795FB4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78" y="3461512"/>
            <a:ext cx="5758793" cy="317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Non-Extended and Big-M Formulations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Embedding Formulations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28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Gauge Big-M = no copies     of original variables: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stronger than standard big-M                         (e.g.                                       or                                       )</a:t>
            </a:r>
          </a:p>
          <a:p>
            <a:r>
              <a:rPr lang="en-US" dirty="0"/>
              <a:t>But may not be ideal</a:t>
            </a:r>
          </a:p>
          <a:p>
            <a:r>
              <a:rPr lang="en-US" dirty="0"/>
              <a:t>What about </a:t>
            </a:r>
            <a:r>
              <a:rPr lang="en-US" dirty="0">
                <a:solidFill>
                  <a:schemeClr val="accent1"/>
                </a:solidFill>
              </a:rPr>
              <a:t>ideal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non-extended </a:t>
            </a:r>
            <a:r>
              <a:rPr lang="en-US" dirty="0"/>
              <a:t>formulations?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0" y="2072023"/>
            <a:ext cx="7229869" cy="1637108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15" y="4517499"/>
            <a:ext cx="3029143" cy="28262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08" y="4434506"/>
            <a:ext cx="3029143" cy="46171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4" y="1408639"/>
            <a:ext cx="294267" cy="3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“Convex” Nonlinear MIP Problem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49" y="1239908"/>
            <a:ext cx="6223451" cy="2930062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457200" y="5636673"/>
            <a:ext cx="8229600" cy="685313"/>
          </a:xfrm>
        </p:spPr>
        <p:txBody>
          <a:bodyPr/>
          <a:lstStyle/>
          <a:p>
            <a:r>
              <a:rPr lang="en-US" dirty="0"/>
              <a:t>Only non-convexities are due to integrality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70" y="4769571"/>
            <a:ext cx="4226879" cy="4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51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Non-Extended Ideal Formulation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9356"/>
            <a:ext cx="8229600" cy="8479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Unions of (nearly) Homothetic Closed Convex Sets:                                 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709225" y="73280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Generalizes polyhedral results from  </a:t>
            </a:r>
            <a:r>
              <a:rPr lang="en-US" dirty="0" err="1"/>
              <a:t>Balas</a:t>
            </a:r>
            <a:r>
              <a:rPr lang="en-US" dirty="0"/>
              <a:t> ‘85, </a:t>
            </a:r>
            <a:r>
              <a:rPr lang="en-US" dirty="0" err="1"/>
              <a:t>Jeroslow</a:t>
            </a:r>
            <a:r>
              <a:rPr lang="en-US" dirty="0"/>
              <a:t> </a:t>
            </a:r>
            <a:r>
              <a:rPr lang="fr-FR" dirty="0"/>
              <a:t>’</a:t>
            </a:r>
            <a:r>
              <a:rPr lang="en-US" dirty="0"/>
              <a:t>88 and Blair ‘90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96" y="2525562"/>
            <a:ext cx="1789300" cy="178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03" y="2438034"/>
            <a:ext cx="2173868" cy="2173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546" y="1692076"/>
            <a:ext cx="3975100" cy="482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57" y="4712769"/>
            <a:ext cx="6159857" cy="15133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056" y="3339996"/>
            <a:ext cx="5461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367" y="3361189"/>
            <a:ext cx="546100" cy="457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29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31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35" y="274638"/>
            <a:ext cx="7263455" cy="93997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377" y="228138"/>
            <a:ext cx="7263662" cy="940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74" y="274638"/>
            <a:ext cx="8642906" cy="580821"/>
          </a:xfrm>
        </p:spPr>
        <p:txBody>
          <a:bodyPr/>
          <a:lstStyle/>
          <a:p>
            <a:r>
              <a:rPr lang="en-US" dirty="0"/>
              <a:t>Unary Encoding, </a:t>
            </a:r>
            <a:r>
              <a:rPr lang="en-US" dirty="0" err="1"/>
              <a:t>Minkowski</a:t>
            </a:r>
            <a:r>
              <a:rPr lang="en-US" dirty="0"/>
              <a:t> Sum and </a:t>
            </a:r>
            <a:r>
              <a:rPr lang="en-US" dirty="0" err="1"/>
              <a:t>Cayley</a:t>
            </a:r>
            <a:r>
              <a:rPr lang="en-US" dirty="0"/>
              <a:t> Trick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94" y="1089583"/>
            <a:ext cx="2014093" cy="2053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05" y="1064018"/>
            <a:ext cx="2028662" cy="199802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0" y="3225229"/>
            <a:ext cx="338571" cy="318655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06" y="3225229"/>
            <a:ext cx="340094" cy="3109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85320" y="3648364"/>
            <a:ext cx="7188983" cy="718480"/>
            <a:chOff x="1185320" y="3648364"/>
            <a:chExt cx="7188983" cy="718480"/>
          </a:xfrm>
        </p:grpSpPr>
        <p:sp>
          <p:nvSpPr>
            <p:cNvPr id="25" name="Rectangle 24"/>
            <p:cNvSpPr/>
            <p:nvPr/>
          </p:nvSpPr>
          <p:spPr>
            <a:xfrm>
              <a:off x="1185320" y="3648364"/>
              <a:ext cx="2162862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62506" y="3648364"/>
              <a:ext cx="611797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2377" y="230526"/>
            <a:ext cx="7263662" cy="94000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16438" y="3355792"/>
            <a:ext cx="7808405" cy="2559742"/>
            <a:chOff x="1416438" y="3355792"/>
            <a:chExt cx="7808405" cy="25597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7321" y="3355792"/>
              <a:ext cx="2567522" cy="2559742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438" y="4366844"/>
              <a:ext cx="5126182" cy="48666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91355" y="5085324"/>
            <a:ext cx="6374049" cy="1154927"/>
            <a:chOff x="891355" y="5085324"/>
            <a:chExt cx="6374049" cy="1154927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55" y="5779106"/>
              <a:ext cx="6374049" cy="4611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6438" y="5085324"/>
              <a:ext cx="2082213" cy="525920"/>
            </a:xfrm>
            <a:prstGeom prst="rect">
              <a:avLst/>
            </a:prstGeom>
          </p:spPr>
        </p:pic>
      </p:grp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30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445" y="1331694"/>
            <a:ext cx="2467430" cy="250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 of Cayley Embedding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4892194" cy="4794470"/>
          </a:xfrm>
        </p:spPr>
        <p:txBody>
          <a:bodyPr>
            <a:normAutofit/>
          </a:bodyPr>
          <a:lstStyle/>
          <a:p>
            <a:r>
              <a:rPr lang="en-US" dirty="0"/>
              <a:t>Two types of facets (or faces):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all combinations of faces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ones are valid?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48135" y="3786491"/>
            <a:ext cx="822960" cy="617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93" y="3514739"/>
            <a:ext cx="338571" cy="318655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65" y="1051175"/>
            <a:ext cx="340094" cy="310943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416254" y="3354969"/>
            <a:ext cx="1105096" cy="149783"/>
          </a:xfrm>
          <a:prstGeom prst="roundRect">
            <a:avLst/>
          </a:prstGeom>
          <a:noFill/>
          <a:ln w="53975">
            <a:solidFill>
              <a:schemeClr val="accent6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92" y="1898458"/>
            <a:ext cx="3027604" cy="4138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298092" y="2859745"/>
            <a:ext cx="3620271" cy="981643"/>
            <a:chOff x="1298092" y="2859745"/>
            <a:chExt cx="3620271" cy="981643"/>
          </a:xfrm>
        </p:grpSpPr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92" y="2859745"/>
              <a:ext cx="3620271" cy="344788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241" y="3481661"/>
              <a:ext cx="3248122" cy="35972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16254" y="1281002"/>
            <a:ext cx="1105096" cy="2281776"/>
            <a:chOff x="6416254" y="1281002"/>
            <a:chExt cx="1105096" cy="2281776"/>
          </a:xfrm>
        </p:grpSpPr>
        <p:sp>
          <p:nvSpPr>
            <p:cNvPr id="43" name="Rounded Rectangle 42"/>
            <p:cNvSpPr/>
            <p:nvPr/>
          </p:nvSpPr>
          <p:spPr>
            <a:xfrm>
              <a:off x="6416254" y="3354484"/>
              <a:ext cx="164655" cy="127178"/>
            </a:xfrm>
            <a:prstGeom prst="roundRect">
              <a:avLst/>
            </a:prstGeom>
            <a:noFill/>
            <a:ln w="53975">
              <a:solidFill>
                <a:schemeClr val="accent6"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365999" y="1362118"/>
              <a:ext cx="155351" cy="149783"/>
            </a:xfrm>
            <a:prstGeom prst="roundRect">
              <a:avLst/>
            </a:prstGeom>
            <a:noFill/>
            <a:ln w="53975">
              <a:solidFill>
                <a:schemeClr val="accent6"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7760000">
              <a:off x="5802208" y="2343536"/>
              <a:ext cx="2281776" cy="156707"/>
            </a:xfrm>
            <a:prstGeom prst="roundRect">
              <a:avLst/>
            </a:prstGeom>
            <a:noFill/>
            <a:ln w="53975">
              <a:solidFill>
                <a:schemeClr val="accent3">
                  <a:lumMod val="75000"/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80A938"/>
                </a:solidFill>
              </a:endParaRPr>
            </a:p>
          </p:txBody>
        </p:sp>
      </p:grpSp>
      <p:sp>
        <p:nvSpPr>
          <p:cNvPr id="46" name="Rounded Rectangle 45"/>
          <p:cNvSpPr/>
          <p:nvPr/>
        </p:nvSpPr>
        <p:spPr>
          <a:xfrm rot="16200000">
            <a:off x="6380166" y="2372143"/>
            <a:ext cx="2152621" cy="132570"/>
          </a:xfrm>
          <a:prstGeom prst="roundRect">
            <a:avLst/>
          </a:prstGeom>
          <a:noFill/>
          <a:ln w="53975">
            <a:solidFill>
              <a:schemeClr val="accent3">
                <a:lumMod val="75000"/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A938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070565" y="2032869"/>
            <a:ext cx="835614" cy="826876"/>
            <a:chOff x="1565840" y="3163550"/>
            <a:chExt cx="1220429" cy="1220429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9" name="Straight Connector 48"/>
            <p:cNvCxnSpPr>
              <a:stCxn id="48" idx="1"/>
              <a:endCxn id="48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31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26" grpId="0" animBg="1"/>
      <p:bldP spid="26" grpId="1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62" y="0"/>
            <a:ext cx="8870421" cy="114793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376" y="0"/>
            <a:ext cx="8867602" cy="114757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2376" y="0"/>
            <a:ext cx="8867602" cy="114757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501" y="1064106"/>
            <a:ext cx="2526096" cy="25752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615" y="3762877"/>
            <a:ext cx="2522982" cy="2484884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5317546" y="3308961"/>
            <a:ext cx="1142582" cy="3412514"/>
            <a:chOff x="5317546" y="3308961"/>
            <a:chExt cx="1142582" cy="3412514"/>
          </a:xfrm>
        </p:grpSpPr>
        <p:grpSp>
          <p:nvGrpSpPr>
            <p:cNvPr id="36" name="Group 35"/>
            <p:cNvGrpSpPr/>
            <p:nvPr/>
          </p:nvGrpSpPr>
          <p:grpSpPr>
            <a:xfrm>
              <a:off x="5317546" y="5945852"/>
              <a:ext cx="737246" cy="775623"/>
              <a:chOff x="3609878" y="4162522"/>
              <a:chExt cx="737246" cy="775623"/>
            </a:xfrm>
          </p:grpSpPr>
          <p:sp>
            <p:nvSpPr>
              <p:cNvPr id="27" name="Right Triangle 26"/>
              <p:cNvSpPr/>
              <p:nvPr/>
            </p:nvSpPr>
            <p:spPr>
              <a:xfrm rot="10800000">
                <a:off x="3609878" y="4162522"/>
                <a:ext cx="729673" cy="775623"/>
              </a:xfrm>
              <a:prstGeom prst="rtTriangle">
                <a:avLst/>
              </a:prstGeom>
              <a:gradFill flip="none" rotWithShape="1">
                <a:gsLst>
                  <a:gs pos="16000">
                    <a:schemeClr val="accent4"/>
                  </a:gs>
                  <a:gs pos="46000">
                    <a:srgbClr val="FFFF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725332" y="4177916"/>
                <a:ext cx="621792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4328777" y="4176145"/>
                <a:ext cx="2" cy="61906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/>
            <p:cNvCxnSpPr/>
            <p:nvPr/>
          </p:nvCxnSpPr>
          <p:spPr>
            <a:xfrm rot="18900000" flipH="1">
              <a:off x="5790333" y="3308961"/>
              <a:ext cx="669795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Combinations = Common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4" y="4897329"/>
            <a:ext cx="338571" cy="31865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57" y="2362931"/>
            <a:ext cx="340094" cy="31094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984721" y="2239698"/>
            <a:ext cx="390612" cy="3791861"/>
            <a:chOff x="5984721" y="2239698"/>
            <a:chExt cx="390612" cy="3791861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5984721" y="5889492"/>
              <a:ext cx="142067" cy="14206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6317960" y="2239698"/>
              <a:ext cx="57373" cy="162991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8" y="4072796"/>
            <a:ext cx="3907697" cy="48381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654241" y="4649933"/>
            <a:ext cx="4412264" cy="1697832"/>
            <a:chOff x="654241" y="4649933"/>
            <a:chExt cx="4412264" cy="1697832"/>
          </a:xfrm>
        </p:grpSpPr>
        <p:grpSp>
          <p:nvGrpSpPr>
            <p:cNvPr id="51" name="Group 50"/>
            <p:cNvGrpSpPr/>
            <p:nvPr/>
          </p:nvGrpSpPr>
          <p:grpSpPr>
            <a:xfrm>
              <a:off x="654241" y="5406390"/>
              <a:ext cx="4412264" cy="941375"/>
              <a:chOff x="654241" y="5406390"/>
              <a:chExt cx="4412264" cy="941375"/>
            </a:xfrm>
          </p:grpSpPr>
          <p:pic>
            <p:nvPicPr>
              <p:cNvPr id="48" name="Picture 47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41" y="5406390"/>
                <a:ext cx="4412264" cy="420216"/>
              </a:xfrm>
              <a:prstGeom prst="rect">
                <a:avLst/>
              </a:prstGeom>
            </p:spPr>
          </p:pic>
          <p:pic>
            <p:nvPicPr>
              <p:cNvPr id="49" name="Picture 48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728" y="5943674"/>
                <a:ext cx="2693939" cy="404091"/>
              </a:xfrm>
              <a:prstGeom prst="rect">
                <a:avLst/>
              </a:prstGeom>
            </p:spPr>
          </p:pic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589585" y="4768527"/>
              <a:ext cx="638586" cy="401397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32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76" y="3624330"/>
            <a:ext cx="2943918" cy="2992021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630692" y="5733646"/>
            <a:ext cx="737246" cy="775623"/>
            <a:chOff x="3609878" y="4162522"/>
            <a:chExt cx="737246" cy="775623"/>
          </a:xfrm>
        </p:grpSpPr>
        <p:sp>
          <p:nvSpPr>
            <p:cNvPr id="59" name="Right Triangle 58"/>
            <p:cNvSpPr/>
            <p:nvPr/>
          </p:nvSpPr>
          <p:spPr>
            <a:xfrm rot="10800000">
              <a:off x="3609878" y="4162522"/>
              <a:ext cx="729673" cy="775623"/>
            </a:xfrm>
            <a:prstGeom prst="rtTriangle">
              <a:avLst/>
            </a:prstGeom>
            <a:gradFill flip="none" rotWithShape="1">
              <a:gsLst>
                <a:gs pos="16000">
                  <a:schemeClr val="accent4"/>
                </a:gs>
                <a:gs pos="46000">
                  <a:srgbClr val="FFFFFF"/>
                </a:gs>
              </a:gsLst>
              <a:path path="circle">
                <a:fillToRect t="100000" r="100000"/>
              </a:path>
              <a:tileRect l="-100000" b="-100000"/>
            </a:gra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>
              <a:off x="3725332" y="4177916"/>
              <a:ext cx="621792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4328777" y="4176145"/>
              <a:ext cx="2" cy="619067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Extends to Closed Convex Sets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988242" y="3022376"/>
            <a:ext cx="387393" cy="410473"/>
          </a:xfrm>
          <a:prstGeom prst="straightConnector1">
            <a:avLst/>
          </a:prstGeom>
          <a:ln w="508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557212" y="2487182"/>
            <a:ext cx="543131" cy="186692"/>
          </a:xfrm>
          <a:prstGeom prst="straightConnector1">
            <a:avLst/>
          </a:prstGeom>
          <a:ln w="508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750242" y="3274837"/>
            <a:ext cx="147250" cy="519769"/>
          </a:xfrm>
          <a:prstGeom prst="straightConnector1">
            <a:avLst/>
          </a:prstGeom>
          <a:ln w="508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>
            <a:spLocks noChangeAspect="1"/>
          </p:cNvSpPr>
          <p:nvPr/>
        </p:nvSpPr>
        <p:spPr>
          <a:xfrm>
            <a:off x="6281510" y="5676842"/>
            <a:ext cx="142067" cy="142067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39" y="869721"/>
            <a:ext cx="2734393" cy="29838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8" y="702027"/>
            <a:ext cx="4248729" cy="3755038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03" y="2317313"/>
            <a:ext cx="410585" cy="356561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03" y="4951208"/>
            <a:ext cx="383838" cy="3423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33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05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04236" y="1467205"/>
            <a:ext cx="2840621" cy="5077493"/>
            <a:chOff x="2204236" y="1467205"/>
            <a:chExt cx="2840621" cy="50774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8351" y="4188192"/>
              <a:ext cx="2356506" cy="235650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208" y="1467205"/>
              <a:ext cx="2112264" cy="2112264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204236" y="3704384"/>
              <a:ext cx="606055" cy="0"/>
            </a:xfrm>
            <a:prstGeom prst="straightConnector1">
              <a:avLst/>
            </a:prstGeom>
            <a:ln w="952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Sticking Homothetic Formulations Together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59" y="1510779"/>
            <a:ext cx="1680028" cy="165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52638"/>
            <a:ext cx="1554987" cy="1537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29" y="2109960"/>
            <a:ext cx="5461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05" y="4944680"/>
            <a:ext cx="546100" cy="457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220290" y="3104219"/>
            <a:ext cx="4019404" cy="1200329"/>
            <a:chOff x="5220290" y="3104219"/>
            <a:chExt cx="4019404" cy="1200329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6457433" y="3104219"/>
              <a:ext cx="27822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Combine </a:t>
              </a:r>
              <a:r>
                <a:rPr lang="en-US" sz="2400" dirty="0">
                  <a:solidFill>
                    <a:srgbClr val="0432FF"/>
                  </a:solidFill>
                </a:rPr>
                <a:t>4 homothetic formulations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220290" y="3704384"/>
              <a:ext cx="606055" cy="0"/>
            </a:xfrm>
            <a:prstGeom prst="straightConnector1">
              <a:avLst/>
            </a:prstGeom>
            <a:ln w="952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 flipH="1">
            <a:off x="5714493" y="1847486"/>
            <a:ext cx="362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Valid, but not ideal!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208" y="1463040"/>
            <a:ext cx="2112264" cy="2112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flipH="1">
            <a:off x="5685016" y="4856773"/>
            <a:ext cx="3001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 </a:t>
            </a:r>
            <a:r>
              <a:rPr lang="en-US" sz="2400" dirty="0">
                <a:solidFill>
                  <a:srgbClr val="0432FF"/>
                </a:solidFill>
              </a:rPr>
              <a:t>relaxations</a:t>
            </a:r>
            <a:r>
              <a:rPr lang="en-US" sz="2400" dirty="0"/>
              <a:t> yield ideal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34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0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04236" y="1467205"/>
            <a:ext cx="2840621" cy="5077493"/>
            <a:chOff x="2204236" y="1467205"/>
            <a:chExt cx="2840621" cy="50774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7208" y="1467205"/>
              <a:ext cx="2112264" cy="21122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351" y="4188192"/>
              <a:ext cx="2356506" cy="2356506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204236" y="3704384"/>
              <a:ext cx="606055" cy="0"/>
            </a:xfrm>
            <a:prstGeom prst="straightConnector1">
              <a:avLst/>
            </a:prstGeom>
            <a:ln w="952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08" y="1463040"/>
            <a:ext cx="2112264" cy="2112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Sufficient Conditions For Ideal Formulation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59" y="1510779"/>
            <a:ext cx="1680028" cy="165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52638"/>
            <a:ext cx="1554987" cy="1537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29" y="2109960"/>
            <a:ext cx="5461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05" y="4944680"/>
            <a:ext cx="5461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4857" y="2059230"/>
            <a:ext cx="4953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857" y="4744618"/>
            <a:ext cx="495300" cy="5715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594062" y="1140567"/>
            <a:ext cx="6340059" cy="5490392"/>
            <a:chOff x="2594062" y="1140567"/>
            <a:chExt cx="6340059" cy="5490392"/>
          </a:xfrm>
        </p:grpSpPr>
        <p:grpSp>
          <p:nvGrpSpPr>
            <p:cNvPr id="33" name="Group 32"/>
            <p:cNvGrpSpPr/>
            <p:nvPr/>
          </p:nvGrpSpPr>
          <p:grpSpPr>
            <a:xfrm>
              <a:off x="2594062" y="6130732"/>
              <a:ext cx="500227" cy="500227"/>
              <a:chOff x="2594062" y="6130732"/>
              <a:chExt cx="500227" cy="500227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3083657" y="6130732"/>
                <a:ext cx="0" cy="500227"/>
              </a:xfrm>
              <a:prstGeom prst="straightConnector1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>
                <a:off x="2844176" y="5891785"/>
                <a:ext cx="0" cy="500227"/>
              </a:xfrm>
              <a:prstGeom prst="straightConnector1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748697" y="3094040"/>
              <a:ext cx="500227" cy="500227"/>
              <a:chOff x="2594062" y="6130732"/>
              <a:chExt cx="500227" cy="500227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3083657" y="6130732"/>
                <a:ext cx="0" cy="500227"/>
              </a:xfrm>
              <a:prstGeom prst="straightConnector1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rot="5400000">
                <a:off x="2844176" y="5891785"/>
                <a:ext cx="0" cy="500227"/>
              </a:xfrm>
              <a:prstGeom prst="straightConnector1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6054156" y="2760213"/>
              <a:ext cx="2552700" cy="2506638"/>
              <a:chOff x="6041876" y="2695978"/>
              <a:chExt cx="2552700" cy="25066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647139" y="3342604"/>
                <a:ext cx="1643503" cy="1860012"/>
                <a:chOff x="6606050" y="2146848"/>
                <a:chExt cx="1643503" cy="1860012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5894" y="2146848"/>
                  <a:ext cx="584200" cy="3048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6050" y="3631492"/>
                  <a:ext cx="1643503" cy="375368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1876" y="2695978"/>
                <a:ext cx="2552700" cy="431800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84955" y="1140567"/>
              <a:ext cx="4214560" cy="36180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21021" y="4061147"/>
              <a:ext cx="3213100" cy="6096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5721021" y="5549848"/>
            <a:ext cx="379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Similar</a:t>
            </a:r>
            <a:r>
              <a:rPr lang="en-US" sz="2400" dirty="0"/>
              <a:t> to “lifting” of e.g. </a:t>
            </a:r>
            <a:r>
              <a:rPr lang="en-US" sz="2400" dirty="0" err="1"/>
              <a:t>Tawarmalani</a:t>
            </a:r>
            <a:r>
              <a:rPr lang="en-US" sz="2400" dirty="0"/>
              <a:t> et al. ‘10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35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Need to “Find” Homothetic Constraints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7" y="1117439"/>
            <a:ext cx="1723361" cy="15169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79711" y="3450017"/>
            <a:ext cx="1665767" cy="1063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732" y="1659374"/>
            <a:ext cx="1689012" cy="3763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613" y="3182132"/>
            <a:ext cx="1360653" cy="3206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84" y="1493201"/>
            <a:ext cx="5461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01" y="2871410"/>
            <a:ext cx="469900" cy="406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86778" y="4375031"/>
            <a:ext cx="2136429" cy="2136429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4873255" y="1096979"/>
            <a:ext cx="3685954" cy="5087164"/>
            <a:chOff x="4873255" y="1096979"/>
            <a:chExt cx="3685954" cy="508716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9465" y="1803196"/>
              <a:ext cx="2136429" cy="213642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104523" y="3335371"/>
              <a:ext cx="2655299" cy="7093"/>
              <a:chOff x="4572000" y="4372433"/>
              <a:chExt cx="2655299" cy="709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4575539" y="4372433"/>
                <a:ext cx="2651760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rgbClr val="0432FF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4572000" y="4379526"/>
                <a:ext cx="1371600" cy="0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4873255" y="1096979"/>
              <a:ext cx="3685954" cy="2463985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 flipH="1">
              <a:off x="5104523" y="5955010"/>
              <a:ext cx="2655299" cy="3540"/>
              <a:chOff x="4572000" y="4368893"/>
              <a:chExt cx="2655299" cy="354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4575539" y="4372433"/>
                <a:ext cx="2651760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rgbClr val="0432FF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4572000" y="4368893"/>
                <a:ext cx="1371600" cy="0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/>
            <p:cNvSpPr/>
            <p:nvPr/>
          </p:nvSpPr>
          <p:spPr>
            <a:xfrm>
              <a:off x="4873255" y="3720158"/>
              <a:ext cx="3685954" cy="2463985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80383" y="3875812"/>
              <a:ext cx="2626058" cy="38404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80383" y="1242227"/>
              <a:ext cx="2615678" cy="384048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503475" y="3939625"/>
            <a:ext cx="4099998" cy="1057034"/>
            <a:chOff x="503475" y="3939625"/>
            <a:chExt cx="4099998" cy="105703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3475" y="3939625"/>
              <a:ext cx="2928590" cy="39118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752" y="4519519"/>
              <a:ext cx="3827721" cy="4771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36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1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Small Ideal Formulations (Isotone Sets)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08015"/>
            <a:ext cx="8229600" cy="57134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Studied by Hijazi et al. ‘12 and </a:t>
            </a:r>
            <a:r>
              <a:rPr lang="en-US" sz="2400" dirty="0" err="1"/>
              <a:t>Bonami</a:t>
            </a:r>
            <a:r>
              <a:rPr lang="en-US" sz="2400" dirty="0"/>
              <a:t> et al. </a:t>
            </a:r>
            <a:r>
              <a:rPr lang="fr-FR" sz="2400" dirty="0"/>
              <a:t>’</a:t>
            </a:r>
            <a:r>
              <a:rPr lang="en-US" sz="2400" dirty="0"/>
              <a:t>15 (n=1, 2):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/>
              <a:t>         component-wise monotonous (</a:t>
            </a:r>
            <a:r>
              <a:rPr lang="en-US" dirty="0" err="1"/>
              <a:t>i</a:t>
            </a:r>
            <a:r>
              <a:rPr lang="en-US" dirty="0"/>
              <a:t>=1,2 opposite).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Ideal Formulation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2" y="1521768"/>
            <a:ext cx="6665150" cy="47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2" y="2106077"/>
            <a:ext cx="638482" cy="323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76" y="2429691"/>
            <a:ext cx="1856062" cy="1778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68733"/>
            <a:ext cx="1842951" cy="1980192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32" y="3180549"/>
            <a:ext cx="410585" cy="356561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93" y="3201300"/>
            <a:ext cx="383838" cy="342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984" y="4749385"/>
            <a:ext cx="5832516" cy="16438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37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74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and Simplification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582394" cy="4794470"/>
          </a:xfrm>
        </p:spPr>
        <p:txBody>
          <a:bodyPr/>
          <a:lstStyle/>
          <a:p>
            <a:r>
              <a:rPr lang="en-US" dirty="0"/>
              <a:t>More than </a:t>
            </a:r>
            <a:r>
              <a:rPr lang="en-US"/>
              <a:t>2 sets (with general “opposite condition”). </a:t>
            </a:r>
            <a:endParaRPr lang="en-US" dirty="0"/>
          </a:p>
          <a:p>
            <a:r>
              <a:rPr lang="en-US" dirty="0"/>
              <a:t>Generalization of the monotone/isotone condition (beyond affine transformation)</a:t>
            </a:r>
          </a:p>
          <a:p>
            <a:r>
              <a:rPr lang="en-US" dirty="0"/>
              <a:t>Significantly smaller formulation: One non-linear constraint per set.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20" y="3909410"/>
            <a:ext cx="6417913" cy="180884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33107" y="4614530"/>
            <a:ext cx="569905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7" y="5934234"/>
            <a:ext cx="2864463" cy="3902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38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4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Second Order Cone Programming (MISOCP)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65457"/>
            <a:ext cx="8415438" cy="49317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A894C-3DCC-D645-9ABD-99B627B3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2738"/>
            <a:ext cx="3746810" cy="1055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DBA69-3269-FA45-89F6-F156A64DC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91" y="4376706"/>
            <a:ext cx="2290006" cy="3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Size Reduction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6074"/>
            <a:ext cx="8229600" cy="711163"/>
          </a:xfrm>
        </p:spPr>
        <p:txBody>
          <a:bodyPr/>
          <a:lstStyle/>
          <a:p>
            <a:r>
              <a:rPr lang="en-US" dirty="0"/>
              <a:t>Original formulation: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0" y="1170894"/>
            <a:ext cx="6665150" cy="479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0" y="1806460"/>
            <a:ext cx="4305892" cy="473854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4148651"/>
            <a:ext cx="8229600" cy="7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Smaller formulation: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60" y="4823424"/>
            <a:ext cx="6903999" cy="785034"/>
          </a:xfrm>
          <a:prstGeom prst="rect">
            <a:avLst/>
          </a:prstGeom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457200" y="5719615"/>
            <a:ext cx="8229600" cy="7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max can cause representability issues.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60" y="2924163"/>
            <a:ext cx="8371879" cy="1194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44881" y="3231317"/>
            <a:ext cx="1490543" cy="590694"/>
          </a:xfrm>
          <a:prstGeom prst="rect">
            <a:avLst/>
          </a:prstGeom>
          <a:noFill/>
          <a:ln w="31750">
            <a:solidFill>
              <a:schemeClr val="accent2">
                <a:alpha val="66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39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7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Representation Issues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7" y="1117439"/>
            <a:ext cx="1723361" cy="15169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79711" y="3450017"/>
            <a:ext cx="1665767" cy="10633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732" y="1659374"/>
            <a:ext cx="1689012" cy="3763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613" y="3182132"/>
            <a:ext cx="1360653" cy="3206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84" y="1493201"/>
            <a:ext cx="5461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01" y="2871410"/>
            <a:ext cx="469900" cy="406400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4873255" y="1096979"/>
            <a:ext cx="3685954" cy="2842646"/>
            <a:chOff x="4873255" y="1096979"/>
            <a:chExt cx="3685954" cy="284264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9465" y="1803196"/>
              <a:ext cx="2136429" cy="213642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104523" y="3335371"/>
              <a:ext cx="2655299" cy="7093"/>
              <a:chOff x="4572000" y="4372433"/>
              <a:chExt cx="2655299" cy="709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4575539" y="4372433"/>
                <a:ext cx="2651760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rgbClr val="0432FF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4572000" y="4379526"/>
                <a:ext cx="1371600" cy="0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4873255" y="1096979"/>
              <a:ext cx="3685954" cy="2463985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80383" y="1242227"/>
              <a:ext cx="2615678" cy="384048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54" y="3798338"/>
            <a:ext cx="2529303" cy="3378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6384" y="3744826"/>
            <a:ext cx="3379952" cy="421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3727" y="4203225"/>
            <a:ext cx="3383073" cy="2046213"/>
          </a:xfrm>
          <a:prstGeom prst="rect">
            <a:avLst/>
          </a:prstGeom>
        </p:spPr>
      </p:pic>
      <p:sp>
        <p:nvSpPr>
          <p:cNvPr id="31" name="Content Placeholder 4"/>
          <p:cNvSpPr>
            <a:spLocks noGrp="1"/>
          </p:cNvSpPr>
          <p:nvPr>
            <p:ph idx="1"/>
          </p:nvPr>
        </p:nvSpPr>
        <p:spPr>
          <a:xfrm>
            <a:off x="100414" y="4350012"/>
            <a:ext cx="5598637" cy="2717441"/>
          </a:xfrm>
        </p:spPr>
        <p:txBody>
          <a:bodyPr>
            <a:normAutofit/>
          </a:bodyPr>
          <a:lstStyle/>
          <a:p>
            <a:r>
              <a:rPr lang="en-US" dirty="0"/>
              <a:t>Non-</a:t>
            </a:r>
            <a:r>
              <a:rPr lang="en-US" dirty="0">
                <a:solidFill>
                  <a:schemeClr val="accent1"/>
                </a:solidFill>
              </a:rPr>
              <a:t>basic</a:t>
            </a:r>
            <a:r>
              <a:rPr lang="en-US" dirty="0"/>
              <a:t> semi-algebraic set contained in formulation.</a:t>
            </a:r>
          </a:p>
          <a:p>
            <a:r>
              <a:rPr lang="en-US" dirty="0">
                <a:solidFill>
                  <a:schemeClr val="accent1"/>
                </a:solidFill>
              </a:rPr>
              <a:t>Finite polynomial inequalities </a:t>
            </a:r>
            <a:r>
              <a:rPr lang="en-US" dirty="0"/>
              <a:t>requires max or auxiliary vars.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40</a:t>
            </a:fld>
            <a:r>
              <a:rPr lang="en-US"/>
              <a:t> /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0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3760" cy="580821"/>
          </a:xfrm>
        </p:spPr>
        <p:txBody>
          <a:bodyPr/>
          <a:lstStyle/>
          <a:p>
            <a:r>
              <a:rPr lang="en-US" dirty="0"/>
              <a:t>Second Order Conic or </a:t>
            </a:r>
            <a:r>
              <a:rPr lang="en-US"/>
              <a:t>Conic Quadratic Problems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47214"/>
            <a:ext cx="8229600" cy="1157506"/>
          </a:xfrm>
        </p:spPr>
        <p:txBody>
          <a:bodyPr>
            <a:normAutofit/>
          </a:bodyPr>
          <a:lstStyle/>
          <a:p>
            <a:r>
              <a:rPr lang="en-US" dirty="0"/>
              <a:t>Problems using </a:t>
            </a:r>
            <a:r>
              <a:rPr lang="en-US" dirty="0">
                <a:solidFill>
                  <a:schemeClr val="accent2"/>
                </a:solidFill>
              </a:rPr>
              <a:t>Euclidean norm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e.g. Portfolio Optimization Problems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05" y="2580640"/>
            <a:ext cx="2866355" cy="25679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4</a:t>
            </a:fld>
            <a:r>
              <a:rPr lang="en-US" dirty="0"/>
              <a:t> / 16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396475"/>
            <a:ext cx="5286401" cy="3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6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Quadratic or Second Order Cone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5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82066"/>
            <a:ext cx="8229600" cy="4244098"/>
          </a:xfrm>
        </p:spPr>
        <p:txBody>
          <a:bodyPr/>
          <a:lstStyle/>
          <a:p>
            <a:r>
              <a:rPr lang="en-US" dirty="0"/>
              <a:t>Or linear inequalities +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64" y="1224284"/>
            <a:ext cx="7501072" cy="439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05" y="2690480"/>
            <a:ext cx="2470692" cy="726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464" y="2171278"/>
            <a:ext cx="1943470" cy="1770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100" y="4034936"/>
            <a:ext cx="1804263" cy="1997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75" y="3941623"/>
            <a:ext cx="1972801" cy="21845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295" y="4622427"/>
            <a:ext cx="2620649" cy="2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0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A32F-C882-9C40-B93B-DDCE6A83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Integer Conic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93E7-185B-0B46-A376-2D36CA17C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</p:spPr>
        <p:txBody>
          <a:bodyPr/>
          <a:lstStyle/>
          <a:p>
            <a:r>
              <a:rPr lang="en-US" dirty="0"/>
              <a:t>     </a:t>
            </a:r>
          </a:p>
          <a:p>
            <a:pPr lvl="1"/>
            <a:r>
              <a:rPr lang="en-US" sz="2800" dirty="0"/>
              <a:t>Convex cone = closed under sum and scaling </a:t>
            </a:r>
          </a:p>
          <a:p>
            <a:pPr lvl="1"/>
            <a:r>
              <a:rPr lang="en-US" sz="2800" dirty="0"/>
              <a:t>Closed (usually pointed and maybe more)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0D55-1289-E342-B2D0-984913698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52" y="1420903"/>
            <a:ext cx="283272" cy="305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C0FD1-ADB7-0D4C-A812-83330822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7674" y="673658"/>
            <a:ext cx="1073402" cy="5474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73D94-81D0-DE4B-9811-4C3713C7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52028" y="2087296"/>
            <a:ext cx="1079470" cy="572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34066-FB86-7840-B64D-5C76FE1B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5240" y="3750995"/>
            <a:ext cx="528611" cy="816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E9253-09C1-F242-8E65-9DB9407B8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048" y="5748461"/>
            <a:ext cx="3041650" cy="4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A32F-C882-9C40-B93B-DDCE6A83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93E7-185B-0B46-A376-2D36CA17C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</p:spPr>
        <p:txBody>
          <a:bodyPr/>
          <a:lstStyle/>
          <a:p>
            <a:r>
              <a:rPr lang="en-US" dirty="0"/>
              <a:t>Cone dual to     </a:t>
            </a:r>
          </a:p>
          <a:p>
            <a:pPr lvl="1"/>
            <a:r>
              <a:rPr lang="en-US" sz="2800" dirty="0"/>
              <a:t> </a:t>
            </a:r>
          </a:p>
          <a:p>
            <a:pPr lvl="1"/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0D55-1289-E342-B2D0-984913698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545" y="1442000"/>
            <a:ext cx="283272" cy="305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C0FD1-ADB7-0D4C-A812-83330822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898" y="1895540"/>
            <a:ext cx="673446" cy="3434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73D94-81D0-DE4B-9811-4C3713C7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64755" y="2945337"/>
            <a:ext cx="717145" cy="3803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34066-FB86-7840-B64D-5C76FE1B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2166" y="3834585"/>
            <a:ext cx="421545" cy="651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ABBC7-1738-2C46-ADEC-53BED3025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64930" y="-376212"/>
            <a:ext cx="658235" cy="502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669F8-D5F6-6546-B746-1CFAFA0A6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66877" y="1235929"/>
            <a:ext cx="495710" cy="2850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070FEF-61EA-CD49-9A3A-9EF76FB2F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379072" y="1102502"/>
            <a:ext cx="496312" cy="3070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A6A9A-F55E-6B4A-B072-A5C714F1D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383984" y="3099075"/>
            <a:ext cx="496641" cy="1064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7FA8C9-DE92-9748-8F50-D2378B6AE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112306" y="2386290"/>
            <a:ext cx="543855" cy="2465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5FAAEC-FF0D-2E49-A973-F37A4D9FD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796194" y="2887448"/>
            <a:ext cx="650152" cy="3782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D56BDE-A980-EF4B-BFDB-90DCC0987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54865" y="3880518"/>
            <a:ext cx="421545" cy="6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4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499D-BA1A-B440-B82F-62DA6DF3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Standard Cones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6C452-8F43-C94F-B70C-400DA21F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52605" y="-306510"/>
            <a:ext cx="5206058" cy="83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6855"/>
      </p:ext>
    </p:extLst>
  </p:cSld>
  <p:clrMapOvr>
    <a:masterClrMapping/>
  </p:clrMapOvr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81548</TotalTime>
  <Words>1123</Words>
  <Application>Microsoft Macintosh PowerPoint</Application>
  <PresentationFormat>On-screen Show (4:3)</PresentationFormat>
  <Paragraphs>251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Schoolbook</vt:lpstr>
      <vt:lpstr>Mangal</vt:lpstr>
      <vt:lpstr>Open Sans</vt:lpstr>
      <vt:lpstr>Times New Roman</vt:lpstr>
      <vt:lpstr>FinalFinal</vt:lpstr>
      <vt:lpstr>Advanced Mixed Integer Programming Formulation Techniques  Nonlinear MIP Formulations</vt:lpstr>
      <vt:lpstr>(Nonlinear) Mixed Integer Programming (MIP)</vt:lpstr>
      <vt:lpstr>“Convex” Nonlinear MIP Problem</vt:lpstr>
      <vt:lpstr>MI Second Order Cone Programming (MISOCP) </vt:lpstr>
      <vt:lpstr>Second Order Conic or Conic Quadratic Problems</vt:lpstr>
      <vt:lpstr>Conic Quadratic or Second Order Cone</vt:lpstr>
      <vt:lpstr>Mixed Integer Conic Programming</vt:lpstr>
      <vt:lpstr>Conic Duality</vt:lpstr>
      <vt:lpstr>Some Standard Cones</vt:lpstr>
      <vt:lpstr>Also Nonlinear Mixed Integer Programming (MIP)</vt:lpstr>
      <vt:lpstr>Minimum Volume Ellipsoid = SDP</vt:lpstr>
      <vt:lpstr>Nonlinear MIP B&amp;B Algorithms</vt:lpstr>
      <vt:lpstr>LP v/s NLP B&amp;B for CPLEX v11 for n = 20 and 30</vt:lpstr>
      <vt:lpstr>Dynamic Lifted LP for Separable Problems </vt:lpstr>
      <vt:lpstr>Lifted or Extended Approximations</vt:lpstr>
      <vt:lpstr>CPLEX v12.6  for n = 20, 30, 40, 50 and 60</vt:lpstr>
      <vt:lpstr>Gurobi v5.6.3  for n = 20, 30, 40, 50 and 60</vt:lpstr>
      <vt:lpstr>All Major Solvers Now Implement Lifted LP</vt:lpstr>
      <vt:lpstr>However… We Can Sill Beat CPLEX!</vt:lpstr>
      <vt:lpstr>Flexible Architecture Thanks to Julia-Opt Stack</vt:lpstr>
      <vt:lpstr>Nonlinear Mixed 0-1 Integer Formulations</vt:lpstr>
      <vt:lpstr> Extended and Non-Extended Formulations for         </vt:lpstr>
      <vt:lpstr> Extended Formulations: Perspective “v/s” Cones </vt:lpstr>
      <vt:lpstr>Cones Can Mitigate Unintended Numerical Issues</vt:lpstr>
      <vt:lpstr>Very Stable and Fast Conic Solvers</vt:lpstr>
      <vt:lpstr>Advanced Convex MINLP Formulations</vt:lpstr>
      <vt:lpstr>A Classical Strong Formulation for</vt:lpstr>
      <vt:lpstr>Generic Geometric Formulation = Gauge Functions </vt:lpstr>
      <vt:lpstr>Non-Extended and Big-M Formulations</vt:lpstr>
      <vt:lpstr>Simple Non-Extended Ideal Formulation</vt:lpstr>
      <vt:lpstr>Unary Encoding, Minkowski Sum and Cayley Trick</vt:lpstr>
      <vt:lpstr>Faces of Cayley Embedding</vt:lpstr>
      <vt:lpstr>Valid Combinations = Common Normals</vt:lpstr>
      <vt:lpstr>Characterization Extends to Closed Convex Sets</vt:lpstr>
      <vt:lpstr>Sticking Homothetic Formulations Together</vt:lpstr>
      <vt:lpstr>Sufficient Conditions For Ideal Formulation</vt:lpstr>
      <vt:lpstr>May Need to “Find” Homothetic Constraints</vt:lpstr>
      <vt:lpstr>Existing Small Ideal Formulations (Isotone Sets)</vt:lpstr>
      <vt:lpstr>Generalization and Simplification </vt:lpstr>
      <vt:lpstr>Details of Size Reduction</vt:lpstr>
      <vt:lpstr>Algebraic Representation Issues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Juan Pablo Vielma</cp:lastModifiedBy>
  <cp:revision>1292</cp:revision>
  <cp:lastPrinted>2018-03-05T23:58:12Z</cp:lastPrinted>
  <dcterms:created xsi:type="dcterms:W3CDTF">2014-10-15T16:59:52Z</dcterms:created>
  <dcterms:modified xsi:type="dcterms:W3CDTF">2018-04-10T09:09:02Z</dcterms:modified>
</cp:coreProperties>
</file>